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DEF8"/>
    <a:srgbClr val="0000FF"/>
    <a:srgbClr val="00CC66"/>
    <a:srgbClr val="339966"/>
    <a:srgbClr val="CCECFF"/>
    <a:srgbClr val="FFFF99"/>
    <a:srgbClr val="FF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29" autoAdjust="0"/>
    <p:restoredTop sz="91510" autoAdjust="0"/>
  </p:normalViewPr>
  <p:slideViewPr>
    <p:cSldViewPr>
      <p:cViewPr varScale="1">
        <p:scale>
          <a:sx n="81" d="100"/>
          <a:sy n="81" d="100"/>
        </p:scale>
        <p:origin x="90" y="8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768" y="-10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998A2AC-3B6B-48D1-B047-4CA7F95A525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4" rIns="95547" bIns="4777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918F370-093E-4445-B718-49A163AB0AF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4" rIns="95547" bIns="4777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02E14EE-BACF-4E6D-B2DC-FCE4E108280A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71A75E36-53AF-4886-A040-F7C5684C92A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4" rIns="95547" bIns="477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54D59309-46A7-47F3-801E-1F5A2504065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4" rIns="95547" bIns="4777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EE5972B1-479A-4B75-B64E-FA5E02A38E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4" rIns="95547" bIns="4777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55A4E52D-FB8A-4B6F-AC76-FC022CB4E0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>
            <a:extLst>
              <a:ext uri="{FF2B5EF4-FFF2-40B4-BE49-F238E27FC236}">
                <a16:creationId xmlns:a16="http://schemas.microsoft.com/office/drawing/2014/main" id="{4F40E488-9076-46C9-8712-9931156921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48263" y="4006850"/>
            <a:ext cx="33528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3400" b="1" kern="1200">
                <a:solidFill>
                  <a:srgbClr val="38008A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sz="13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SeoKyeong </a:t>
            </a:r>
            <a:r>
              <a:rPr lang="en-US" altLang="ko-KR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University</a:t>
            </a:r>
          </a:p>
          <a:p>
            <a:pPr algn="r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Department of Computer Engineering</a:t>
            </a:r>
          </a:p>
          <a:p>
            <a:pPr algn="r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sz="13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Professor.  </a:t>
            </a:r>
            <a:r>
              <a:rPr lang="en-US" altLang="ko-KR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</a:t>
            </a:r>
            <a:r>
              <a:rPr lang="en-US" altLang="ko-KR" sz="13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Kwang</a:t>
            </a:r>
            <a:r>
              <a:rPr lang="en-US" altLang="ko-KR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Yeob</a:t>
            </a:r>
            <a:endParaRPr lang="en-US" altLang="ko-KR" sz="12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2" descr="D:\Lab\n96_ESL\Logo\ESL Logo _new.jpg">
            <a:extLst>
              <a:ext uri="{FF2B5EF4-FFF2-40B4-BE49-F238E27FC236}">
                <a16:creationId xmlns:a16="http://schemas.microsoft.com/office/drawing/2014/main" id="{C9F46638-B6DA-498F-A537-8039386AD6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5967413"/>
            <a:ext cx="143192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16566" y="2881979"/>
            <a:ext cx="7643866" cy="979069"/>
          </a:xfrm>
          <a:prstGeom prst="rect">
            <a:avLst/>
          </a:prstGeom>
        </p:spPr>
        <p:txBody>
          <a:bodyPr lIns="180000" tIns="180000" rIns="180000" bIns="180000">
            <a:spAutoFit/>
          </a:bodyPr>
          <a:lstStyle>
            <a:lvl1pPr algn="r">
              <a:defRPr kumimoji="1" lang="en-US" altLang="ko-KR" sz="4000" b="1" i="1" kern="12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en-US" altLang="ko-KR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977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BC68BAF-FFB7-4B15-B8C2-4A9AEAA167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0"/>
          <a:stretch>
            <a:fillRect/>
          </a:stretch>
        </p:blipFill>
        <p:spPr bwMode="auto">
          <a:xfrm>
            <a:off x="0" y="-1588"/>
            <a:ext cx="9144000" cy="62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D:\Lab\n96_ESL\Logo\ESL Logo _new.png">
            <a:extLst>
              <a:ext uri="{FF2B5EF4-FFF2-40B4-BE49-F238E27FC236}">
                <a16:creationId xmlns:a16="http://schemas.microsoft.com/office/drawing/2014/main" id="{6A342274-402F-46B8-A3B9-52023C333A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8" y="0"/>
            <a:ext cx="107156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F31538-BE58-4AF1-B770-90B40CE695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9238"/>
            <a:ext cx="9144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20713"/>
            <a:ext cx="9144000" cy="596221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92150" indent="-347663">
              <a:lnSpc>
                <a:spcPct val="200000"/>
              </a:lnSpc>
              <a:defRPr lang="ko-KR" altLang="en-US" sz="1600" b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200000"/>
              </a:lnSpc>
              <a:defRPr sz="1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281113" indent="-292100">
              <a:lnSpc>
                <a:spcPct val="200000"/>
              </a:lnSpc>
              <a:buClr>
                <a:srgbClr val="00B050"/>
              </a:buClr>
              <a:buFont typeface="Wingdings" pitchFamily="2" charset="2"/>
              <a:buChar char="l"/>
              <a:defRPr sz="12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282700" indent="0">
              <a:buFontTx/>
              <a:buNone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4594" y="14289"/>
            <a:ext cx="7143750" cy="606400"/>
          </a:xfrm>
          <a:prstGeom prst="rect">
            <a:avLst/>
          </a:prstGeom>
        </p:spPr>
        <p:txBody>
          <a:bodyPr anchor="ctr"/>
          <a:lstStyle>
            <a:lvl1pPr>
              <a:defRPr kumimoji="1" lang="ko-KR" altLang="en-US" sz="3000" b="1" kern="12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2F9353-A4C1-4CD4-98C6-F03A2DDB1D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16913" y="6599238"/>
            <a:ext cx="836612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defRPr/>
            </a:pPr>
            <a:fld id="{BD1B0345-DF18-458C-BB2F-EDC5A6B186D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바닥글 개체 틀 5">
            <a:extLst>
              <a:ext uri="{FF2B5EF4-FFF2-40B4-BE49-F238E27FC236}">
                <a16:creationId xmlns:a16="http://schemas.microsoft.com/office/drawing/2014/main" id="{50FD4124-F372-4E35-A440-41F6E43C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6599238"/>
            <a:ext cx="4608513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LED Control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60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03" r:id="rId1"/>
    <p:sldLayoutId id="2147484604" r:id="rId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92150" indent="-347663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2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marL="987425" indent="-293688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marL="1281113" indent="-2921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339966"/>
        </a:buClr>
        <a:buSzPct val="75000"/>
        <a:buFont typeface="Wingdings" panose="05000000000000000000" pitchFamily="2" charset="2"/>
        <a:buChar char="l"/>
        <a:defRPr sz="16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marL="1598613" indent="-315913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l"/>
        <a:defRPr sz="13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3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3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3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3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4" name="Rectangle 4">
            <a:extLst>
              <a:ext uri="{FF2B5EF4-FFF2-40B4-BE49-F238E27FC236}">
                <a16:creationId xmlns:a16="http://schemas.microsoft.com/office/drawing/2014/main" id="{DE3D38AE-8A33-4362-853F-60986659227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5975" y="2881313"/>
            <a:ext cx="7643813" cy="979487"/>
          </a:xfrm>
        </p:spPr>
        <p:txBody>
          <a:bodyPr/>
          <a:lstStyle/>
          <a:p>
            <a:pPr eaLnBrk="1" hangingPunct="1">
              <a:defRPr/>
            </a:pPr>
            <a:r>
              <a:rPr sz="3800"/>
              <a:t>Chapter 1 </a:t>
            </a:r>
            <a:r>
              <a:rPr lang="ko-KR" altLang="en-US" sz="3800"/>
              <a:t>텐서플로 입문</a:t>
            </a:r>
            <a:endParaRPr sz="3800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딥러닝의 특징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10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73780F-0123-4F15-B3D0-EBFACDB8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0713"/>
            <a:ext cx="9144000" cy="5962215"/>
          </a:xfrm>
        </p:spPr>
        <p:txBody>
          <a:bodyPr/>
          <a:lstStyle/>
          <a:p>
            <a:r>
              <a:rPr lang="ko-KR" altLang="en-US"/>
              <a:t>다층 신경망을 이용한 머신러닝</a:t>
            </a:r>
            <a:endParaRPr lang="en-US" altLang="ko-KR"/>
          </a:p>
          <a:p>
            <a:pPr lvl="1"/>
            <a:r>
              <a:rPr lang="ko-KR" altLang="en-US"/>
              <a:t>노드에 특별한 역할이나 노드 간의 연결방식을 다양하게 연구한 것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예시</a:t>
            </a:r>
            <a:endParaRPr lang="en-US" altLang="ko-KR"/>
          </a:p>
          <a:p>
            <a:pPr lvl="1"/>
            <a:r>
              <a:rPr lang="ko-KR" altLang="en-US"/>
              <a:t>합성곱 신경망</a:t>
            </a:r>
            <a:r>
              <a:rPr lang="en-US" altLang="ko-KR"/>
              <a:t>(Convolutional Neural Network)</a:t>
            </a:r>
          </a:p>
          <a:p>
            <a:pPr lvl="2"/>
            <a:r>
              <a:rPr lang="ko-KR" altLang="en-US"/>
              <a:t>합성곱 필터</a:t>
            </a:r>
            <a:r>
              <a:rPr lang="en-US" altLang="ko-KR"/>
              <a:t>(Convolutional filter)</a:t>
            </a:r>
          </a:p>
          <a:p>
            <a:pPr lvl="2"/>
            <a:r>
              <a:rPr lang="ko-KR" altLang="en-US"/>
              <a:t>풀링 계층</a:t>
            </a:r>
            <a:r>
              <a:rPr lang="en-US" altLang="ko-KR"/>
              <a:t>(pooling layer)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순환 신경망</a:t>
            </a:r>
            <a:r>
              <a:rPr lang="en-US" altLang="ko-KR"/>
              <a:t>(RNN, Recurrent Neural Network)</a:t>
            </a:r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034323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딥러닝의 특징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11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73780F-0123-4F15-B3D0-EBFACDB8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0713"/>
            <a:ext cx="9144000" cy="5962215"/>
          </a:xfrm>
        </p:spPr>
        <p:txBody>
          <a:bodyPr/>
          <a:lstStyle/>
          <a:p>
            <a:r>
              <a:rPr lang="ko-KR" altLang="en-US"/>
              <a:t>합성곱 신경망</a:t>
            </a:r>
            <a:r>
              <a:rPr lang="en-US" altLang="ko-KR"/>
              <a:t>(Convolutional Neural Network)</a:t>
            </a:r>
          </a:p>
          <a:p>
            <a:pPr lvl="1"/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0314E5-89B8-464F-B610-625BC666B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02" y="4207977"/>
            <a:ext cx="2796296" cy="2208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FA68EB-4949-43AC-A20D-89F5AB671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38" y="1600099"/>
            <a:ext cx="4198502" cy="2361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E05C5D-C0F3-4E18-8A75-43A71B7C1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2" y="1340768"/>
            <a:ext cx="4338514" cy="2880320"/>
          </a:xfrm>
          <a:prstGeom prst="rect">
            <a:avLst/>
          </a:prstGeom>
        </p:spPr>
      </p:pic>
      <p:pic>
        <p:nvPicPr>
          <p:cNvPr id="13314" name="Picture 2" descr="convolutional neural networkì ëí ì´ë¯¸ì§ ê²ìê²°ê³¼">
            <a:extLst>
              <a:ext uri="{FF2B5EF4-FFF2-40B4-BE49-F238E27FC236}">
                <a16:creationId xmlns:a16="http://schemas.microsoft.com/office/drawing/2014/main" id="{4799F052-BA1F-4833-8144-D294042F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12" y="4363762"/>
            <a:ext cx="4336689" cy="207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85065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딥러닝의 특징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12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73780F-0123-4F15-B3D0-EBFACDB8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0713"/>
            <a:ext cx="9144000" cy="5962215"/>
          </a:xfrm>
        </p:spPr>
        <p:txBody>
          <a:bodyPr/>
          <a:lstStyle/>
          <a:p>
            <a:r>
              <a:rPr lang="ko-KR" altLang="en-US"/>
              <a:t>순환 신경망</a:t>
            </a:r>
            <a:r>
              <a:rPr lang="en-US" altLang="ko-KR"/>
              <a:t>(Recurrent Neural Network)</a:t>
            </a:r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8225CE-A8AA-430F-B3A1-08B638EC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03362"/>
            <a:ext cx="67056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6986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텐서플로를 이용한 파라미터 최적화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13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073780F-0123-4F15-B3D0-EBFACDB8B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20713"/>
                <a:ext cx="9144000" cy="596221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ko-KR" altLang="en-US"/>
                  <a:t>은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ko-KR" altLang="en-US"/>
                  <a:t>월 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의 기온을 예측한 결과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예측한 식의 오차함수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오차함수가 최소가 된 것이 데이터와 차이가 가장 적음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073780F-0123-4F15-B3D0-EBFACDB8B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20713"/>
                <a:ext cx="9144000" cy="5962215"/>
              </a:xfrm>
              <a:blipFill>
                <a:blip r:embed="rId2"/>
                <a:stretch>
                  <a:fillRect l="-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896A9A-2EF3-448A-BDDC-E93E6C174C95}"/>
                  </a:ext>
                </a:extLst>
              </p:cNvPr>
              <p:cNvSpPr txBox="1"/>
              <p:nvPr/>
            </p:nvSpPr>
            <p:spPr>
              <a:xfrm>
                <a:off x="755576" y="1216074"/>
                <a:ext cx="7488832" cy="126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2000"/>
              </a:p>
              <a:p>
                <a:endParaRPr lang="ko-KR" altLang="en-US" sz="200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896A9A-2EF3-448A-BDDC-E93E6C17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216074"/>
                <a:ext cx="7488832" cy="1264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CCC60-F75D-48D7-A4D4-0E067C7E1634}"/>
                  </a:ext>
                </a:extLst>
              </p:cNvPr>
              <p:cNvSpPr txBox="1"/>
              <p:nvPr/>
            </p:nvSpPr>
            <p:spPr>
              <a:xfrm>
                <a:off x="-508097" y="3224876"/>
                <a:ext cx="7488832" cy="1143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CCC60-F75D-48D7-A4D4-0E067C7E1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8097" y="3224876"/>
                <a:ext cx="7488832" cy="11439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7885E0A-D4D3-44A4-8CC8-A8220DE10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664" y="2270966"/>
            <a:ext cx="3167336" cy="26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7005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텐서플로를 이용한 파라미터 최적화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14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73780F-0123-4F15-B3D0-EBFACDB8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0713"/>
            <a:ext cx="9144000" cy="5962215"/>
          </a:xfrm>
        </p:spPr>
        <p:txBody>
          <a:bodyPr/>
          <a:lstStyle/>
          <a:p>
            <a:r>
              <a:rPr lang="ko-KR" altLang="en-US">
                <a:latin typeface="Cambria Math" panose="02040503050406030204" pitchFamily="18" charset="0"/>
              </a:rPr>
              <a:t>오차함수가 최소가 되도록 파라미터를 수정하기 위해서는 편미분이 필요</a:t>
            </a:r>
            <a:endParaRPr lang="en-US" altLang="ko-KR">
              <a:latin typeface="Cambria Math" panose="02040503050406030204" pitchFamily="18" charset="0"/>
            </a:endParaRPr>
          </a:p>
          <a:p>
            <a:pPr lvl="1"/>
            <a:r>
              <a:rPr lang="ko-KR" altLang="en-US" b="1">
                <a:latin typeface="Cambria Math" panose="02040503050406030204" pitchFamily="18" charset="0"/>
              </a:rPr>
              <a:t>편미분 </a:t>
            </a:r>
            <a:r>
              <a:rPr lang="en-US" altLang="ko-KR" b="1">
                <a:latin typeface="Cambria Math" panose="02040503050406030204" pitchFamily="18" charset="0"/>
              </a:rPr>
              <a:t>: </a:t>
            </a:r>
            <a:r>
              <a:rPr lang="ko-KR" altLang="en-US">
                <a:latin typeface="Cambria Math" panose="02040503050406030204" pitchFamily="18" charset="0"/>
              </a:rPr>
              <a:t>복수의 변수를 갖는 함수에 대해 특정한 하나의 변수로 미분하는 것</a:t>
            </a:r>
            <a:endParaRPr lang="en-US" altLang="ko-KR">
              <a:latin typeface="Cambria Math" panose="02040503050406030204" pitchFamily="18" charset="0"/>
            </a:endParaRPr>
          </a:p>
          <a:p>
            <a:pPr lvl="1"/>
            <a:endParaRPr lang="en-US" altLang="ko-KR" b="1">
              <a:latin typeface="Cambria Math" panose="02040503050406030204" pitchFamily="18" charset="0"/>
            </a:endParaRPr>
          </a:p>
          <a:p>
            <a:r>
              <a:rPr lang="en-US" altLang="ko-KR" b="1">
                <a:latin typeface="Cambria Math" panose="02040503050406030204" pitchFamily="18" charset="0"/>
              </a:rPr>
              <a:t>2</a:t>
            </a:r>
            <a:r>
              <a:rPr lang="ko-KR" altLang="en-US" b="1">
                <a:latin typeface="Cambria Math" panose="02040503050406030204" pitchFamily="18" charset="0"/>
              </a:rPr>
              <a:t>변수 함수의 편미분</a:t>
            </a:r>
            <a:endParaRPr lang="en-US" altLang="ko-KR" b="1">
              <a:latin typeface="Cambria Math" panose="02040503050406030204" pitchFamily="18" charset="0"/>
            </a:endParaRPr>
          </a:p>
          <a:p>
            <a:pPr lvl="1"/>
            <a:r>
              <a:rPr lang="ko-KR" altLang="en-US" b="1">
                <a:latin typeface="Cambria Math" panose="02040503050406030204" pitchFamily="18" charset="0"/>
              </a:rPr>
              <a:t>임의의 함수</a:t>
            </a:r>
            <a:endParaRPr lang="en-US" altLang="ko-KR" b="1">
              <a:latin typeface="Cambria Math" panose="02040503050406030204" pitchFamily="18" charset="0"/>
            </a:endParaRPr>
          </a:p>
          <a:p>
            <a:pPr lvl="1"/>
            <a:endParaRPr lang="en-US" altLang="ko-KR" b="1">
              <a:latin typeface="Cambria Math" panose="02040503050406030204" pitchFamily="18" charset="0"/>
            </a:endParaRPr>
          </a:p>
          <a:p>
            <a:pPr lvl="1"/>
            <a:r>
              <a:rPr lang="ko-KR" altLang="en-US" b="1">
                <a:latin typeface="Cambria Math" panose="02040503050406030204" pitchFamily="18" charset="0"/>
              </a:rPr>
              <a:t>함수의 편미분</a:t>
            </a:r>
            <a:endParaRPr lang="en-US" altLang="ko-KR">
              <a:latin typeface="Cambria Math" panose="02040503050406030204" pitchFamily="18" charset="0"/>
            </a:endParaRPr>
          </a:p>
          <a:p>
            <a:endParaRPr lang="en-US" altLang="ko-KR" b="1">
              <a:latin typeface="Cambria Math" panose="02040503050406030204" pitchFamily="18" charset="0"/>
            </a:endParaRP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10EBE7-38B2-4FB1-ACD9-DF01CF0F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081" y="2492896"/>
            <a:ext cx="2962275" cy="3257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BBBC80-6010-4406-BDEA-2C8010066BF5}"/>
                  </a:ext>
                </a:extLst>
              </p:cNvPr>
              <p:cNvSpPr txBox="1"/>
              <p:nvPr/>
            </p:nvSpPr>
            <p:spPr>
              <a:xfrm>
                <a:off x="1656792" y="2815685"/>
                <a:ext cx="3239616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BBBC80-6010-4406-BDEA-2C801006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792" y="2815685"/>
                <a:ext cx="3239616" cy="668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3B5F62-B473-4D6E-82E5-2CB29F29F16F}"/>
                  </a:ext>
                </a:extLst>
              </p:cNvPr>
              <p:cNvSpPr txBox="1"/>
              <p:nvPr/>
            </p:nvSpPr>
            <p:spPr>
              <a:xfrm>
                <a:off x="36984" y="4357292"/>
                <a:ext cx="3239616" cy="727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3B5F62-B473-4D6E-82E5-2CB29F29F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4" y="4357292"/>
                <a:ext cx="3239616" cy="727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2BECC40-1868-49DA-A347-2323B92A3500}"/>
                  </a:ext>
                </a:extLst>
              </p:cNvPr>
              <p:cNvSpPr/>
              <p:nvPr/>
            </p:nvSpPr>
            <p:spPr>
              <a:xfrm>
                <a:off x="2538120" y="4357292"/>
                <a:ext cx="2681952" cy="727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2BECC40-1868-49DA-A347-2323B92A3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120" y="4357292"/>
                <a:ext cx="2681952" cy="727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06A2D61-7E2E-45F7-B904-78869077AFAF}"/>
                  </a:ext>
                </a:extLst>
              </p:cNvPr>
              <p:cNvSpPr/>
              <p:nvPr/>
            </p:nvSpPr>
            <p:spPr>
              <a:xfrm>
                <a:off x="358818" y="5415280"/>
                <a:ext cx="2681952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200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06A2D61-7E2E-45F7-B904-78869077A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8" y="5415280"/>
                <a:ext cx="2681952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04260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텐서플로를 이용한 파라미터 최적화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15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73780F-0123-4F15-B3D0-EBFACDB8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0713"/>
            <a:ext cx="9144000" cy="5962215"/>
          </a:xfrm>
        </p:spPr>
        <p:txBody>
          <a:bodyPr/>
          <a:lstStyle/>
          <a:p>
            <a:r>
              <a:rPr lang="ko-KR" altLang="en-US">
                <a:latin typeface="Cambria Math" panose="02040503050406030204" pitchFamily="18" charset="0"/>
              </a:rPr>
              <a:t>경사 하강법</a:t>
            </a:r>
            <a:r>
              <a:rPr lang="en-US" altLang="ko-KR">
                <a:latin typeface="Cambria Math" panose="02040503050406030204" pitchFamily="18" charset="0"/>
              </a:rPr>
              <a:t>(gradient descent)</a:t>
            </a:r>
          </a:p>
          <a:p>
            <a:pPr lvl="1"/>
            <a:r>
              <a:rPr lang="ko-KR" altLang="en-US">
                <a:latin typeface="Cambria Math" panose="02040503050406030204" pitchFamily="18" charset="0"/>
              </a:rPr>
              <a:t>오차함수가 최소가 되게 하기 위한 방법</a:t>
            </a:r>
            <a:endParaRPr lang="en-US" altLang="ko-KR">
              <a:latin typeface="Cambria Math" panose="02040503050406030204" pitchFamily="18" charset="0"/>
            </a:endParaRPr>
          </a:p>
          <a:p>
            <a:pPr lvl="1"/>
            <a:r>
              <a:rPr lang="ko-KR" altLang="en-US"/>
              <a:t>현재 위치에서 기울기와 반대방향으로 이동</a:t>
            </a:r>
            <a:endParaRPr lang="en-US" altLang="ko-KR"/>
          </a:p>
          <a:p>
            <a:pPr lvl="1"/>
            <a:r>
              <a:rPr lang="ko-KR" altLang="en-US"/>
              <a:t>기울기 값을 계속 빼서 기울기가 </a:t>
            </a:r>
            <a:r>
              <a:rPr lang="en-US" altLang="ko-KR"/>
              <a:t>0</a:t>
            </a:r>
            <a:r>
              <a:rPr lang="ko-KR" altLang="en-US"/>
              <a:t>이되도록 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값 갱신</a:t>
            </a:r>
            <a:endParaRPr lang="en-US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CB4C97-1F5B-421A-AF17-3FF235DA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74" y="3256180"/>
            <a:ext cx="4968552" cy="31829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40653F-22BB-4A19-A280-BC7112E286F4}"/>
                  </a:ext>
                </a:extLst>
              </p:cNvPr>
              <p:cNvSpPr txBox="1"/>
              <p:nvPr/>
            </p:nvSpPr>
            <p:spPr>
              <a:xfrm>
                <a:off x="1440850" y="2794515"/>
                <a:ext cx="2305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ko-KR" altLang="en-US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40653F-22BB-4A19-A280-BC7112E28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0" y="2794515"/>
                <a:ext cx="23050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1440A907-D6F8-4DAE-84AD-BDFEEC93E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76" y="3817114"/>
            <a:ext cx="2736057" cy="27184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28C761-091C-4205-867F-A6D30E98E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876" y="836712"/>
            <a:ext cx="2736057" cy="30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09621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텐서플로를 이용한 파라미터 최적화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16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73780F-0123-4F15-B3D0-EBFACDB8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0713"/>
            <a:ext cx="9144000" cy="5962215"/>
          </a:xfrm>
        </p:spPr>
        <p:txBody>
          <a:bodyPr/>
          <a:lstStyle/>
          <a:p>
            <a:r>
              <a:rPr lang="ko-KR" altLang="en-US">
                <a:latin typeface="Cambria Math" panose="02040503050406030204" pitchFamily="18" charset="0"/>
              </a:rPr>
              <a:t>학습률</a:t>
            </a:r>
            <a:r>
              <a:rPr lang="en-US" altLang="ko-KR">
                <a:latin typeface="Cambria Math" panose="02040503050406030204" pitchFamily="18" charset="0"/>
              </a:rPr>
              <a:t>(learning rate)</a:t>
            </a:r>
          </a:p>
          <a:p>
            <a:pPr lvl="1"/>
            <a:r>
              <a:rPr lang="ko-KR" altLang="en-US"/>
              <a:t>경우에 따라 최솟값을 지나쳐 발산하는 경우가 발생</a:t>
            </a:r>
            <a:endParaRPr lang="en-US" altLang="ko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7A7369-5B4D-4151-974C-E2D7BC35D6B4}"/>
                  </a:ext>
                </a:extLst>
              </p:cNvPr>
              <p:cNvSpPr txBox="1"/>
              <p:nvPr/>
            </p:nvSpPr>
            <p:spPr>
              <a:xfrm>
                <a:off x="814983" y="4605794"/>
                <a:ext cx="3456384" cy="136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ko-KR" sz="2000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2000" i="1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7A7369-5B4D-4151-974C-E2D7BC35D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83" y="4605794"/>
                <a:ext cx="3456384" cy="1360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6279BEA-F970-4DEE-81A4-752B0CA6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16035"/>
            <a:ext cx="3105150" cy="2552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994360-B0E9-4BCE-81F4-959889054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967" y="1723801"/>
            <a:ext cx="3267075" cy="2914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DDC21-B4CE-412D-BF9F-05E7C4FB6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087" y="6002905"/>
            <a:ext cx="3171825" cy="333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AE7EC-C210-4FCE-915B-114CE12E073F}"/>
                  </a:ext>
                </a:extLst>
              </p:cNvPr>
              <p:cNvSpPr txBox="1"/>
              <p:nvPr/>
            </p:nvSpPr>
            <p:spPr>
              <a:xfrm>
                <a:off x="5070694" y="4605794"/>
                <a:ext cx="3456384" cy="136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ko-KR" sz="2000" b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2000" i="1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AAE7EC-C210-4FCE-915B-114CE12E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4" y="4605794"/>
                <a:ext cx="3456384" cy="1360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2899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텐서플로를 이용한 파라미터 최적화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17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73780F-0123-4F15-B3D0-EBFACDB8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0713"/>
            <a:ext cx="9144000" cy="5962215"/>
          </a:xfrm>
        </p:spPr>
        <p:txBody>
          <a:bodyPr/>
          <a:lstStyle/>
          <a:p>
            <a:r>
              <a:rPr lang="ko-KR" altLang="en-US">
                <a:latin typeface="Cambria Math" panose="02040503050406030204" pitchFamily="18" charset="0"/>
              </a:rPr>
              <a:t>학습률</a:t>
            </a:r>
            <a:r>
              <a:rPr lang="en-US" altLang="ko-KR">
                <a:latin typeface="Cambria Math" panose="02040503050406030204" pitchFamily="18" charset="0"/>
              </a:rPr>
              <a:t>(learning rate)</a:t>
            </a:r>
          </a:p>
          <a:p>
            <a:pPr lvl="1"/>
            <a:r>
              <a:rPr lang="ko-KR" altLang="en-US"/>
              <a:t>발산을 방지하기 위해 이동량을 적당히 줄이는 파라미터</a:t>
            </a:r>
            <a:endParaRPr lang="en-US" altLang="ko-KR"/>
          </a:p>
          <a:p>
            <a:pPr lvl="1"/>
            <a:r>
              <a:rPr lang="ko-KR" altLang="en-US"/>
              <a:t>클 수록 발산할 확률이 높아진다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작을수록 오차함수가 최소화되기까지 시간이 더 걸린다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트레이닝 세트</a:t>
            </a:r>
            <a:r>
              <a:rPr lang="en-US" altLang="ko-KR"/>
              <a:t>(Training Set)</a:t>
            </a:r>
          </a:p>
          <a:p>
            <a:pPr lvl="1"/>
            <a:r>
              <a:rPr lang="ko-KR" altLang="en-US"/>
              <a:t>파라미터 </a:t>
            </a:r>
            <a:r>
              <a:rPr lang="en-US" altLang="ko-KR"/>
              <a:t>w</a:t>
            </a:r>
            <a:r>
              <a:rPr lang="ko-KR" altLang="en-US"/>
              <a:t>들을 최적화하기 위해 사용하는 데이터 집합</a:t>
            </a:r>
            <a:endParaRPr lang="en-US" altLang="ko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9B797E-B31A-4FE4-A5FC-8234154360E3}"/>
                  </a:ext>
                </a:extLst>
              </p:cNvPr>
              <p:cNvSpPr txBox="1"/>
              <p:nvPr/>
            </p:nvSpPr>
            <p:spPr>
              <a:xfrm>
                <a:off x="3131840" y="3198167"/>
                <a:ext cx="2736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m:rPr>
                          <m:sty m:val="p"/>
                        </m:rPr>
                        <a:rPr lang="ko-KR" altLang="en-US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9B797E-B31A-4FE4-A5FC-823415436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198167"/>
                <a:ext cx="273630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0877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E7A4BEB9-5A2D-4A6E-ABA7-CEF974CEFE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620713"/>
            <a:ext cx="9144000" cy="5962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t>딥러닝</a:t>
            </a:r>
            <a:r>
              <a:rPr lang="en-US" altLang="ko-KR"/>
              <a:t> (Deep Learning)</a:t>
            </a:r>
          </a:p>
          <a:p>
            <a:pPr lvl="1" eaLnBrk="1" hangingPunct="1"/>
            <a:r>
              <a:t>머신러닝 중 </a:t>
            </a:r>
            <a:r>
              <a:rPr lang="en-US" altLang="ko-KR"/>
              <a:t>‘</a:t>
            </a:r>
            <a:r>
              <a:t>신경망</a:t>
            </a:r>
            <a:r>
              <a:rPr lang="en-US" altLang="ko-KR"/>
              <a:t> (Neural Network)’</a:t>
            </a:r>
            <a:r>
              <a:t>이라는 모델의 일종</a:t>
            </a:r>
            <a:endParaRPr lang="en-US" altLang="ko-KR"/>
          </a:p>
          <a:p>
            <a:pPr eaLnBrk="1" hangingPunct="1"/>
            <a:r>
              <a:t>머신러닝 </a:t>
            </a:r>
            <a:r>
              <a:rPr lang="en-US" altLang="ko-KR"/>
              <a:t>(Machine Learning)</a:t>
            </a:r>
          </a:p>
          <a:p>
            <a:pPr lvl="1" eaLnBrk="1" hangingPunct="1"/>
            <a:r>
              <a:t>인공지능의 한 분야로 데이터 속의 </a:t>
            </a:r>
            <a:r>
              <a:rPr lang="en-US" altLang="ko-KR"/>
              <a:t>‘</a:t>
            </a:r>
            <a:r>
              <a:t>수학적인 구조’를 컴퓨터로 계산해서 발견해내는 구조</a:t>
            </a:r>
            <a:r>
              <a:rPr lang="en-US" altLang="ko-KR"/>
              <a:t>.</a:t>
            </a:r>
          </a:p>
          <a:p>
            <a:pPr eaLnBrk="1" hangingPunct="1"/>
            <a:r>
              <a:t>인공지능 </a:t>
            </a:r>
            <a:r>
              <a:rPr lang="en-US" altLang="ko-KR"/>
              <a:t>(Artificial Intelligence)</a:t>
            </a:r>
          </a:p>
          <a:p>
            <a:pPr lvl="1" eaLnBrk="1" hangingPunct="1"/>
            <a:r>
              <a:t>사람과 같이 생각하거나</a:t>
            </a:r>
            <a:r>
              <a:rPr lang="en-US" altLang="ko-KR"/>
              <a:t>, </a:t>
            </a:r>
            <a:r>
              <a:t>그 이상의 지능을 갖춘 컴퓨터</a:t>
            </a:r>
            <a:br>
              <a:rPr lang="en-US" altLang="ko-KR"/>
            </a:br>
            <a:endParaRPr lang="en-US" altLang="ko-KR"/>
          </a:p>
          <a:p>
            <a:pPr eaLnBrk="1" hangingPunct="1"/>
            <a:endParaRPr lang="en-US" altLang="ko-KR"/>
          </a:p>
        </p:txBody>
      </p:sp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t>딥러닝</a:t>
            </a:r>
            <a:r>
              <a:rPr lang="en-US" altLang="ko-KR"/>
              <a:t>, </a:t>
            </a:r>
            <a:r>
              <a:t>머신러닝</a:t>
            </a:r>
            <a:r>
              <a:rPr lang="en-US" altLang="ko-KR"/>
              <a:t>, </a:t>
            </a:r>
            <a:r>
              <a:t>인공지능</a:t>
            </a:r>
            <a:endParaRPr lang="en-US" altLang="ko-KR"/>
          </a:p>
        </p:txBody>
      </p:sp>
      <p:sp>
        <p:nvSpPr>
          <p:cNvPr id="5124" name="슬라이드 번호 개체 틀 2">
            <a:extLst>
              <a:ext uri="{FF2B5EF4-FFF2-40B4-BE49-F238E27FC236}">
                <a16:creationId xmlns:a16="http://schemas.microsoft.com/office/drawing/2014/main" id="{B0038660-CF64-4E9C-82CF-2F2748679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7CECCAA-AA0F-4ABC-8629-C88100A7A420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2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25" name="바닥글 개체 틀 2">
            <a:extLst>
              <a:ext uri="{FF2B5EF4-FFF2-40B4-BE49-F238E27FC236}">
                <a16:creationId xmlns:a16="http://schemas.microsoft.com/office/drawing/2014/main" id="{9BB9F65B-1745-40F2-8855-623A4EFC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pic>
        <p:nvPicPr>
          <p:cNvPr id="5126" name="Picture 15" descr="artificial intelligence pngì ëí ì´ë¯¸ì§ ê²ìê²°ê³¼">
            <a:extLst>
              <a:ext uri="{FF2B5EF4-FFF2-40B4-BE49-F238E27FC236}">
                <a16:creationId xmlns:a16="http://schemas.microsoft.com/office/drawing/2014/main" id="{718CB1D3-BA29-463A-8F2C-00278F1CE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892550"/>
            <a:ext cx="5876925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5FEA5A4-72CF-4F2F-9879-2E79D15540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620713"/>
            <a:ext cx="9144000" cy="59626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b="0"/>
              <a:t>내년 월별 평균 기온 데이터를 예측한다면</a:t>
            </a:r>
            <a:r>
              <a:rPr lang="en-US" altLang="ko-KR" b="0"/>
              <a:t>?</a:t>
            </a:r>
          </a:p>
          <a:p>
            <a:pPr eaLnBrk="1" hangingPunct="1">
              <a:defRPr/>
            </a:pPr>
            <a:r>
              <a:t>데이터의 모델화 </a:t>
            </a:r>
            <a:r>
              <a:rPr lang="en-US" altLang="ko-KR"/>
              <a:t>: </a:t>
            </a:r>
            <a:r>
              <a:rPr b="0"/>
              <a:t>데이터 수치를 있는 그대로가 아닌 원리를 생각하는 것</a:t>
            </a:r>
            <a:endParaRPr lang="en-US" altLang="ko-KR" b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b="0"/>
          </a:p>
          <a:p>
            <a:pPr marL="344487" lvl="1" indent="0" eaLnBrk="1" hangingPunct="1">
              <a:buFont typeface="Wingdings" panose="05000000000000000000" pitchFamily="2" charset="2"/>
              <a:buNone/>
              <a:defRPr/>
            </a:pPr>
            <a:endParaRPr lang="en-US" altLang="ko-KR"/>
          </a:p>
        </p:txBody>
      </p:sp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t>머신러닝 개념</a:t>
            </a:r>
            <a:endParaRPr lang="en-US" altLang="ko-KR"/>
          </a:p>
        </p:txBody>
      </p:sp>
      <p:sp>
        <p:nvSpPr>
          <p:cNvPr id="6148" name="슬라이드 번호 개체 틀 2">
            <a:extLst>
              <a:ext uri="{FF2B5EF4-FFF2-40B4-BE49-F238E27FC236}">
                <a16:creationId xmlns:a16="http://schemas.microsoft.com/office/drawing/2014/main" id="{CC9BBA82-F2F0-4ED2-988A-3F4987263C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21A6E9-17D8-4849-86E6-36B2DD1461D4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3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49" name="바닥글 개체 틀 2">
            <a:extLst>
              <a:ext uri="{FF2B5EF4-FFF2-40B4-BE49-F238E27FC236}">
                <a16:creationId xmlns:a16="http://schemas.microsoft.com/office/drawing/2014/main" id="{4B899DE7-84BF-4AB8-AD61-61147A1A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grpSp>
        <p:nvGrpSpPr>
          <p:cNvPr id="6150" name="그룹 4">
            <a:extLst>
              <a:ext uri="{FF2B5EF4-FFF2-40B4-BE49-F238E27FC236}">
                <a16:creationId xmlns:a16="http://schemas.microsoft.com/office/drawing/2014/main" id="{3EA53349-3902-4658-8C9D-0FF4875A558F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3789363"/>
            <a:ext cx="7343775" cy="2628900"/>
            <a:chOff x="755576" y="1628800"/>
            <a:chExt cx="8136905" cy="2668074"/>
          </a:xfrm>
        </p:grpSpPr>
        <p:pic>
          <p:nvPicPr>
            <p:cNvPr id="6153" name="그림 1">
              <a:extLst>
                <a:ext uri="{FF2B5EF4-FFF2-40B4-BE49-F238E27FC236}">
                  <a16:creationId xmlns:a16="http://schemas.microsoft.com/office/drawing/2014/main" id="{ABF39427-9429-4CE2-8362-0D0D81AB4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628800"/>
              <a:ext cx="3528392" cy="2668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" name="그림 2">
              <a:extLst>
                <a:ext uri="{FF2B5EF4-FFF2-40B4-BE49-F238E27FC236}">
                  <a16:creationId xmlns:a16="http://schemas.microsoft.com/office/drawing/2014/main" id="{79CB8A7D-02DC-496D-866B-F115CD579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628800"/>
              <a:ext cx="3528393" cy="2631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5" name="화살표: 오른쪽 3">
              <a:extLst>
                <a:ext uri="{FF2B5EF4-FFF2-40B4-BE49-F238E27FC236}">
                  <a16:creationId xmlns:a16="http://schemas.microsoft.com/office/drawing/2014/main" id="{356D1400-F324-4EB5-82A5-BB7AE6A1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727" y="2641180"/>
              <a:ext cx="828601" cy="606425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89D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F96E6D7-5783-436C-861E-1FFA49349FA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5616" y="2600546"/>
            <a:ext cx="5111849" cy="461665"/>
          </a:xfrm>
          <a:prstGeom prst="rect">
            <a:avLst/>
          </a:prstGeom>
          <a:blipFill>
            <a:blip r:embed="rId4"/>
            <a:stretch>
              <a:fillRect l="-238" b="-13333"/>
            </a:stretch>
          </a:blipFill>
          <a:ln>
            <a:noFill/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152" name="TextBox 6">
            <a:extLst>
              <a:ext uri="{FF2B5EF4-FFF2-40B4-BE49-F238E27FC236}">
                <a16:creationId xmlns:a16="http://schemas.microsoft.com/office/drawing/2014/main" id="{6A6AF601-5C6E-4023-9F0B-0A0C6F0D6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2333625"/>
            <a:ext cx="28829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ko-KR" sz="1400"/>
              <a:t>x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각각의 달 </a:t>
            </a:r>
            <a:r>
              <a:rPr lang="en-US" altLang="ko-KR" sz="1400"/>
              <a:t>(1, 2, ... , 12)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ko-KR" sz="1400"/>
              <a:t>y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예상 평균 기온</a:t>
            </a:r>
            <a:r>
              <a:rPr lang="en-US" altLang="ko-KR" sz="1400"/>
              <a:t> (ex</a:t>
            </a:r>
            <a:r>
              <a:rPr lang="ko-KR" altLang="en-US" sz="1400"/>
              <a:t> </a:t>
            </a:r>
            <a:r>
              <a:rPr lang="en-US" altLang="ko-KR" sz="1400"/>
              <a:t>20℃)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ko-KR" sz="1400"/>
              <a:t>w : </a:t>
            </a:r>
            <a:r>
              <a:rPr lang="ko-KR" altLang="en-US" sz="1400"/>
              <a:t>변경 가능한 파라미터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5FEA5A4-72CF-4F2F-9879-2E79D15540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25" y="620713"/>
            <a:ext cx="9144000" cy="59626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b="0"/>
              <a:t>곡선이 올바름의 기준 </a:t>
            </a:r>
            <a:r>
              <a:rPr lang="en-US" altLang="ko-KR" b="0"/>
              <a:t>:</a:t>
            </a:r>
            <a:r>
              <a:rPr b="0"/>
              <a:t> </a:t>
            </a:r>
            <a:r>
              <a:t>데이터 오차</a:t>
            </a:r>
            <a:r>
              <a:rPr lang="en-US" altLang="ko-KR"/>
              <a:t>(Error) </a:t>
            </a:r>
            <a:r>
              <a:rPr b="0"/>
              <a:t>로 판단</a:t>
            </a:r>
            <a:endParaRPr lang="en-US" altLang="ko-KR"/>
          </a:p>
          <a:p>
            <a:pPr eaLnBrk="1" hangingPunct="1">
              <a:defRPr/>
            </a:pPr>
            <a:r>
              <a:t>오차 함수</a:t>
            </a:r>
            <a:r>
              <a:rPr lang="en-US" altLang="ko-KR"/>
              <a:t> (error function) </a:t>
            </a:r>
            <a:br>
              <a:rPr lang="en-US" altLang="ko-KR"/>
            </a:br>
            <a:r>
              <a:rPr lang="en-US" altLang="ko-KR" sz="1800" b="0"/>
              <a:t>: W</a:t>
            </a:r>
            <a:r>
              <a:rPr sz="1800" b="0"/>
              <a:t>로 구성된 함수가 실제 값과 일치하지 않는 정도를 나타내는 함수</a:t>
            </a:r>
            <a:endParaRPr lang="en-US" altLang="ko-KR" sz="1800" b="0"/>
          </a:p>
          <a:p>
            <a:pPr eaLnBrk="1" hangingPunct="1">
              <a:defRPr/>
            </a:pPr>
            <a:r>
              <a:rPr sz="1800"/>
              <a:t>제곱 오차</a:t>
            </a:r>
            <a:endParaRPr lang="en-US" altLang="ko-KR" sz="1800"/>
          </a:p>
          <a:p>
            <a:pPr eaLnBrk="1" hangingPunct="1">
              <a:defRPr/>
            </a:pPr>
            <a:endParaRPr lang="en-US" altLang="ko-KR" sz="1800" b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sz="1800"/>
          </a:p>
          <a:p>
            <a:pPr eaLnBrk="1" hangingPunct="1">
              <a:defRPr/>
            </a:pPr>
            <a:endParaRPr lang="en-US" altLang="ko-KR" b="0"/>
          </a:p>
          <a:p>
            <a:pPr eaLnBrk="1" hangingPunct="1">
              <a:defRPr/>
            </a:pPr>
            <a:endParaRPr lang="en-US" altLang="ko-KR" b="0"/>
          </a:p>
          <a:p>
            <a:pPr marL="344487" lvl="1" indent="0" eaLnBrk="1" hangingPunct="1">
              <a:buFont typeface="Wingdings" panose="05000000000000000000" pitchFamily="2" charset="2"/>
              <a:buNone/>
              <a:defRPr/>
            </a:pPr>
            <a:endParaRPr lang="en-US" altLang="ko-KR"/>
          </a:p>
        </p:txBody>
      </p:sp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t>머신러닝 개념</a:t>
            </a:r>
            <a:endParaRPr lang="en-US" altLang="ko-KR"/>
          </a:p>
        </p:txBody>
      </p:sp>
      <p:sp>
        <p:nvSpPr>
          <p:cNvPr id="7172" name="슬라이드 번호 개체 틀 2">
            <a:extLst>
              <a:ext uri="{FF2B5EF4-FFF2-40B4-BE49-F238E27FC236}">
                <a16:creationId xmlns:a16="http://schemas.microsoft.com/office/drawing/2014/main" id="{A84F13D6-0293-48E1-817D-C1BE54404D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1939D5-C2CA-4670-8DE7-91A86163216D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4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73" name="바닥글 개체 틀 2">
            <a:extLst>
              <a:ext uri="{FF2B5EF4-FFF2-40B4-BE49-F238E27FC236}">
                <a16:creationId xmlns:a16="http://schemas.microsoft.com/office/drawing/2014/main" id="{D284C343-2571-49A3-90D0-86FA1EC6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BB539-16F6-4F87-86CE-B70D217E7BB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73421" y="4743996"/>
            <a:ext cx="2882955" cy="698717"/>
          </a:xfrm>
          <a:prstGeom prst="rect">
            <a:avLst/>
          </a:prstGeom>
          <a:blipFill>
            <a:blip r:embed="rId2"/>
            <a:stretch>
              <a:fillRect b="-869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C8B6C-9B65-4174-B999-55B9E5300A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32040" y="3573016"/>
            <a:ext cx="3312368" cy="11306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7176" name="그림 12">
            <a:extLst>
              <a:ext uri="{FF2B5EF4-FFF2-40B4-BE49-F238E27FC236}">
                <a16:creationId xmlns:a16="http://schemas.microsoft.com/office/drawing/2014/main" id="{4E6F1EB9-8017-4791-825C-F16C39C4B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3168650"/>
            <a:ext cx="3865562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>
            <a:extLst>
              <a:ext uri="{FF2B5EF4-FFF2-40B4-BE49-F238E27FC236}">
                <a16:creationId xmlns:a16="http://schemas.microsoft.com/office/drawing/2014/main" id="{0D5FBDAB-4A4D-4BA7-9C76-F61DCD985D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25" y="620713"/>
            <a:ext cx="9144000" cy="5962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/>
              <a:t>머신러닝 모델의 </a:t>
            </a:r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1" eaLnBrk="1" hangingPunct="1"/>
            <a:r>
              <a:rPr lang="ko-KR" altLang="en-US"/>
              <a:t>주어진 데이터 기반으로 미지의 데이터 예측</a:t>
            </a:r>
          </a:p>
          <a:p>
            <a:pPr marL="344487" lvl="1" indent="0" eaLnBrk="1" hangingPunct="1">
              <a:buNone/>
            </a:pPr>
            <a:endParaRPr lang="ko-KR" altLang="en-US" b="1"/>
          </a:p>
          <a:p>
            <a:pPr marL="344487" lvl="1" indent="0" eaLnBrk="1" hangingPunct="1">
              <a:buNone/>
            </a:pPr>
            <a:endParaRPr lang="ko-KR" altLang="en-US" b="1"/>
          </a:p>
          <a:p>
            <a:pPr lvl="1" eaLnBrk="1" hangingPunct="1"/>
            <a:r>
              <a:rPr lang="ko-KR" altLang="en-US"/>
              <a:t>파라미터의 좋고 나쁨을 판단</a:t>
            </a:r>
            <a:r>
              <a:rPr lang="en-US" altLang="ko-KR"/>
              <a:t>(</a:t>
            </a:r>
            <a:r>
              <a:rPr lang="ko-KR" altLang="en-US"/>
              <a:t>오차 함수</a:t>
            </a:r>
            <a:r>
              <a:rPr lang="en-US" altLang="ko-KR"/>
              <a:t>)</a:t>
            </a:r>
          </a:p>
          <a:p>
            <a:pPr lvl="1" eaLnBrk="1" hangingPunct="1"/>
            <a:endParaRPr lang="en-US" altLang="ko-KR"/>
          </a:p>
          <a:p>
            <a:pPr marL="344487" lvl="1" indent="0" eaLnBrk="1" hangingPunct="1">
              <a:buNone/>
            </a:pPr>
            <a:endParaRPr lang="en-US" altLang="ko-KR"/>
          </a:p>
          <a:p>
            <a:pPr lvl="1" eaLnBrk="1" hangingPunct="1"/>
            <a:r>
              <a:rPr lang="ko-KR" altLang="en-US"/>
              <a:t>오차 함수를 최소화하도록 파라미터 수정</a:t>
            </a:r>
            <a:endParaRPr lang="en-US" altLang="ko-KR"/>
          </a:p>
        </p:txBody>
      </p:sp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t>머신러닝 개념</a:t>
            </a:r>
            <a:endParaRPr lang="en-US" altLang="ko-KR"/>
          </a:p>
        </p:txBody>
      </p:sp>
      <p:sp>
        <p:nvSpPr>
          <p:cNvPr id="8196" name="슬라이드 번호 개체 틀 2">
            <a:extLst>
              <a:ext uri="{FF2B5EF4-FFF2-40B4-BE49-F238E27FC236}">
                <a16:creationId xmlns:a16="http://schemas.microsoft.com/office/drawing/2014/main" id="{017FE925-59A7-495A-ACA0-D2673DA6C7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28908D-40D6-4E67-B2B6-0A1EB013F144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5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97" name="바닥글 개체 틀 2">
            <a:extLst>
              <a:ext uri="{FF2B5EF4-FFF2-40B4-BE49-F238E27FC236}">
                <a16:creationId xmlns:a16="http://schemas.microsoft.com/office/drawing/2014/main" id="{DEFAAB6B-5FF0-4C86-B007-8CA9711C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99E336-4D0C-4E15-9446-1CC63B97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325738"/>
            <a:ext cx="2143125" cy="895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7CEECF-6A2B-4CCC-BF4C-AEFA3571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1988840"/>
            <a:ext cx="4229100" cy="5429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218" name="Rectangle 3">
                <a:extLst>
                  <a:ext uri="{FF2B5EF4-FFF2-40B4-BE49-F238E27FC236}">
                    <a16:creationId xmlns:a16="http://schemas.microsoft.com/office/drawing/2014/main" id="{75F85D92-B0CB-48B1-81ED-C55B26969C8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9525" y="620713"/>
                <a:ext cx="9144000" cy="5962650"/>
              </a:xfr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ko-KR" altLang="en-US" b="0"/>
                  <a:t>예비 검사 데이터로 감염을 예측하는 예</a:t>
                </a:r>
                <a:endParaRPr lang="en-US" altLang="ko-KR" b="0"/>
              </a:p>
              <a:p>
                <a:pPr lvl="1" eaLnBrk="1" hangingPunct="1"/>
                <a:r>
                  <a:rPr lang="ko-KR" altLang="en-US" b="0"/>
                  <a:t>직선을 통해 경계를 나타내고 감염일 확률을 구한다</a:t>
                </a:r>
                <a:r>
                  <a:rPr lang="en-US" altLang="ko-KR" b="0"/>
                  <a:t>.</a:t>
                </a:r>
              </a:p>
              <a:p>
                <a:pPr marL="344487" lvl="1" indent="0" eaLnBrk="1" hangingPunct="1">
                  <a:buNone/>
                </a:pPr>
                <a:endParaRPr lang="en-US" altLang="ko-KR" b="0"/>
              </a:p>
              <a:p>
                <a:pPr eaLnBrk="1" hangingPunct="1"/>
                <a:r>
                  <a:rPr lang="ko-KR" altLang="en-US" b="0"/>
                  <a:t>머신러닝 모델의 </a:t>
                </a:r>
                <a:r>
                  <a:rPr lang="en-US" altLang="ko-KR" b="0"/>
                  <a:t>3</a:t>
                </a:r>
                <a:r>
                  <a:rPr lang="ko-KR" altLang="en-US" b="0"/>
                  <a:t>단계 중 </a:t>
                </a:r>
                <a:r>
                  <a:rPr lang="en-US" altLang="ko-KR"/>
                  <a:t>1</a:t>
                </a:r>
                <a:r>
                  <a:rPr lang="ko-KR" altLang="en-US"/>
                  <a:t>단계</a:t>
                </a:r>
                <a:endParaRPr lang="en-US" altLang="ko-KR"/>
              </a:p>
              <a:p>
                <a:pPr lvl="1"/>
                <a:r>
                  <a:rPr lang="ko-KR" altLang="en-US" b="0"/>
                  <a:t>경계 </a:t>
                </a:r>
                <a:r>
                  <a:rPr lang="en-US" altLang="ko-KR" b="0"/>
                  <a:t>: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ko-KR" b="1"/>
              </a:p>
              <a:p>
                <a:pPr lvl="1"/>
                <a:r>
                  <a:rPr lang="ko-KR" altLang="en-US" b="0"/>
                  <a:t>감염 확률 </a:t>
                </a:r>
                <a:r>
                  <a:rPr lang="en-US" altLang="ko-KR" b="0"/>
                  <a:t>: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b="1"/>
              </a:p>
              <a:p>
                <a:pPr lvl="1" eaLnBrk="1" hangingPunct="1"/>
                <a:endParaRPr lang="en-US" altLang="ko-KR"/>
              </a:p>
            </p:txBody>
          </p:sp>
        </mc:Choice>
        <mc:Fallback>
          <p:sp>
            <p:nvSpPr>
              <p:cNvPr id="9218" name="Rectangle 3">
                <a:extLst>
                  <a:ext uri="{FF2B5EF4-FFF2-40B4-BE49-F238E27FC236}">
                    <a16:creationId xmlns:a16="http://schemas.microsoft.com/office/drawing/2014/main" id="{75F85D92-B0CB-48B1-81ED-C55B26969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9525" y="620713"/>
                <a:ext cx="9144000" cy="5962650"/>
              </a:xfrm>
              <a:blipFill>
                <a:blip r:embed="rId2"/>
                <a:stretch>
                  <a:fillRect l="-133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t>신경망의 필요성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6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C3E3C4-CAE8-4228-A030-E24E456D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165446"/>
            <a:ext cx="420946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>
            <a:extLst>
              <a:ext uri="{FF2B5EF4-FFF2-40B4-BE49-F238E27FC236}">
                <a16:creationId xmlns:a16="http://schemas.microsoft.com/office/drawing/2014/main" id="{75F85D92-B0CB-48B1-81ED-C55B26969C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25" y="620713"/>
            <a:ext cx="9144000" cy="5962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b="0"/>
              <a:t>직선의 방정식으로는 해결할 수 없는 문제</a:t>
            </a:r>
            <a:endParaRPr lang="en-US" altLang="ko-KR" b="0"/>
          </a:p>
          <a:p>
            <a:pPr lvl="1" eaLnBrk="1" hangingPunct="1"/>
            <a:r>
              <a:rPr lang="ko-KR" altLang="en-US"/>
              <a:t>데이터가 직선의 경계를 갖지 않을 때</a:t>
            </a:r>
            <a:endParaRPr lang="en-US" altLang="ko-KR"/>
          </a:p>
          <a:p>
            <a:pPr lvl="1" eaLnBrk="1" hangingPunct="1"/>
            <a:r>
              <a:rPr lang="ko-KR" altLang="en-US"/>
              <a:t>입력 데이터</a:t>
            </a:r>
            <a:r>
              <a:rPr lang="en-US" altLang="ko-KR"/>
              <a:t>(x)</a:t>
            </a:r>
            <a:r>
              <a:rPr lang="ko-KR" altLang="en-US"/>
              <a:t>가 여러 개일 때</a:t>
            </a:r>
            <a:r>
              <a:rPr lang="en-US" altLang="ko-KR"/>
              <a:t> (</a:t>
            </a:r>
            <a:r>
              <a:rPr lang="ko-KR" altLang="en-US"/>
              <a:t>차원의 수 증가</a:t>
            </a:r>
            <a:r>
              <a:rPr lang="en-US" altLang="ko-KR"/>
              <a:t>)</a:t>
            </a:r>
          </a:p>
        </p:txBody>
      </p:sp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t>신경망의 필요성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7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21B2BF-9F74-4496-BF18-0D8B5B9F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564904"/>
            <a:ext cx="6120680" cy="32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121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t>신경망의 필요성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8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AAAE0-DEE1-4D98-B459-C2841AE3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20" y="1052736"/>
            <a:ext cx="3234274" cy="14912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E98545-C4F8-4227-B37E-9B523667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87845"/>
            <a:ext cx="4000799" cy="2521052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73780F-0123-4F15-B3D0-EBFACDB8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0713"/>
            <a:ext cx="9144000" cy="5962215"/>
          </a:xfrm>
        </p:spPr>
        <p:txBody>
          <a:bodyPr/>
          <a:lstStyle/>
          <a:p>
            <a:r>
              <a:rPr lang="ko-KR" altLang="en-US"/>
              <a:t>뉴런</a:t>
            </a:r>
            <a:r>
              <a:rPr lang="en-US" altLang="ko-KR"/>
              <a:t> (Neuron) </a:t>
            </a:r>
            <a:r>
              <a:rPr lang="ko-KR" altLang="en-US"/>
              <a:t>또는 노드 </a:t>
            </a:r>
            <a:r>
              <a:rPr lang="en-US" altLang="ko-KR"/>
              <a:t>(Node)</a:t>
            </a:r>
          </a:p>
          <a:p>
            <a:pPr lvl="1"/>
            <a:r>
              <a:rPr lang="ko-KR" altLang="en-US"/>
              <a:t>신경망을 구성하는 최소 유닛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신경망</a:t>
            </a:r>
            <a:r>
              <a:rPr lang="en-US" altLang="ko-KR"/>
              <a:t> (Neural Network)</a:t>
            </a:r>
          </a:p>
          <a:p>
            <a:pPr lvl="1"/>
            <a:r>
              <a:rPr lang="ko-KR" altLang="en-US"/>
              <a:t>여러 뉴런을 다층으로 중첩한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24FA97-EF11-42DC-ABDC-4FBACB483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758" y="3242827"/>
            <a:ext cx="4000799" cy="286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1451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id="{BE38C89A-D2C4-42B3-810D-DC78248FC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14288"/>
            <a:ext cx="7143750" cy="606425"/>
          </a:xfrm>
        </p:spPr>
        <p:txBody>
          <a:bodyPr/>
          <a:lstStyle/>
          <a:p>
            <a:pPr eaLnBrk="1" hangingPunct="1">
              <a:defRPr/>
            </a:pPr>
            <a:r>
              <a:t>신경망의 필요성</a:t>
            </a:r>
            <a:endParaRPr lang="en-US" altLang="ko-KR"/>
          </a:p>
        </p:txBody>
      </p:sp>
      <p:sp>
        <p:nvSpPr>
          <p:cNvPr id="9220" name="슬라이드 번호 개체 틀 2">
            <a:extLst>
              <a:ext uri="{FF2B5EF4-FFF2-40B4-BE49-F238E27FC236}">
                <a16:creationId xmlns:a16="http://schemas.microsoft.com/office/drawing/2014/main" id="{D4A021C3-AE86-4072-92D3-DA737DD7D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0E3D5-B360-42A2-ADF4-7D228F573A55}" type="slidenum">
              <a:rPr lang="ko-KR" altLang="en-US" sz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/>
              <a:t>9</a:t>
            </a:fld>
            <a:endParaRPr lang="ko-KR" altLang="en-US" sz="12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21" name="바닥글 개체 틀 2">
            <a:extLst>
              <a:ext uri="{FF2B5EF4-FFF2-40B4-BE49-F238E27FC236}">
                <a16:creationId xmlns:a16="http://schemas.microsoft.com/office/drawing/2014/main" id="{9EA8B71C-E073-4315-8AB0-85E92F1B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딥러닝과 텐서플로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73780F-0123-4F15-B3D0-EBFACDB8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0713"/>
            <a:ext cx="9144000" cy="5962215"/>
          </a:xfrm>
        </p:spPr>
        <p:txBody>
          <a:bodyPr/>
          <a:lstStyle/>
          <a:p>
            <a:r>
              <a:rPr lang="ko-KR" altLang="en-US"/>
              <a:t>더욱 더 복잡한 신경망</a:t>
            </a:r>
            <a:endParaRPr lang="en-US" altLang="ko-KR"/>
          </a:p>
          <a:p>
            <a:pPr lvl="1"/>
            <a:r>
              <a:rPr lang="ko-KR" altLang="en-US"/>
              <a:t>복잡한 경계</a:t>
            </a:r>
            <a:r>
              <a:rPr lang="en-US" altLang="ko-KR"/>
              <a:t>(</a:t>
            </a:r>
            <a:r>
              <a:rPr lang="ko-KR" altLang="en-US"/>
              <a:t>함수</a:t>
            </a:r>
            <a:r>
              <a:rPr lang="en-US" altLang="ko-KR"/>
              <a:t>)</a:t>
            </a:r>
            <a:r>
              <a:rPr lang="ko-KR" altLang="en-US"/>
              <a:t>를 표현할 수 있다</a:t>
            </a:r>
            <a:endParaRPr lang="en-US" altLang="ko-KR"/>
          </a:p>
          <a:p>
            <a:pPr lvl="1"/>
            <a:r>
              <a:rPr lang="ko-KR" altLang="en-US"/>
              <a:t>계산이 많이 필요해진다</a:t>
            </a:r>
            <a:endParaRPr lang="en-US" altLang="ko-KR"/>
          </a:p>
          <a:p>
            <a:pPr lvl="1"/>
            <a:r>
              <a:rPr lang="ko-KR" altLang="en-US"/>
              <a:t>눈에 보이지 않는 데이터의 특성을 감으로 찾아야한다</a:t>
            </a:r>
            <a:r>
              <a:rPr lang="en-US" altLang="ko-KR"/>
              <a:t>. =&gt; </a:t>
            </a:r>
            <a:r>
              <a:rPr lang="ko-KR" altLang="en-US" b="1"/>
              <a:t>딥러닝</a:t>
            </a:r>
            <a:r>
              <a:rPr lang="en-US" altLang="ko-KR" b="1"/>
              <a:t>(deep learning)</a:t>
            </a:r>
            <a:r>
              <a:rPr lang="ko-KR" altLang="en-US" b="1"/>
              <a:t> 등장</a:t>
            </a:r>
            <a:endParaRPr lang="en-US" altLang="ko-KR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C4C3D-8500-4C29-BAC7-AA79B664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989613"/>
            <a:ext cx="5125375" cy="35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0365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ESL">
  <a:themeElements>
    <a:clrScheme name="2006-2_ppt_template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2006-2_ppt_template">
      <a:majorFont>
        <a:latin typeface="Tahoma"/>
        <a:ea typeface="宋体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2006-2_ppt_template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-2_ppt_template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-2_ppt_template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HD:Users:naehyuck:Documents:Working:Course06-2:2006-2_ppt_template.pot</Template>
  <TotalTime>19171</TotalTime>
  <Words>645</Words>
  <Application>Microsoft Office PowerPoint</Application>
  <PresentationFormat>화면 슬라이드 쇼(4:3)</PresentationFormat>
  <Paragraphs>154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</vt:lpstr>
      <vt:lpstr>MS PGothic</vt:lpstr>
      <vt:lpstr>맑은 고딕</vt:lpstr>
      <vt:lpstr>Wingdings</vt:lpstr>
      <vt:lpstr>HY헤드라인M</vt:lpstr>
      <vt:lpstr>ESL</vt:lpstr>
      <vt:lpstr>Chapter 1 텐서플로 입문</vt:lpstr>
      <vt:lpstr>딥러닝, 머신러닝, 인공지능</vt:lpstr>
      <vt:lpstr>머신러닝 개념</vt:lpstr>
      <vt:lpstr>머신러닝 개념</vt:lpstr>
      <vt:lpstr>머신러닝 개념</vt:lpstr>
      <vt:lpstr>신경망의 필요성</vt:lpstr>
      <vt:lpstr>신경망의 필요성</vt:lpstr>
      <vt:lpstr>신경망의 필요성</vt:lpstr>
      <vt:lpstr>신경망의 필요성</vt:lpstr>
      <vt:lpstr>딥러닝의 특징</vt:lpstr>
      <vt:lpstr>딥러닝의 특징</vt:lpstr>
      <vt:lpstr>딥러닝의 특징</vt:lpstr>
      <vt:lpstr>텐서플로를 이용한 파라미터 최적화</vt:lpstr>
      <vt:lpstr>텐서플로를 이용한 파라미터 최적화</vt:lpstr>
      <vt:lpstr>텐서플로를 이용한 파라미터 최적화</vt:lpstr>
      <vt:lpstr>텐서플로를 이용한 파라미터 최적화</vt:lpstr>
      <vt:lpstr>텐서플로를 이용한 파라미터 최적화</vt:lpstr>
    </vt:vector>
  </TitlesOfParts>
  <Company>Seoul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기반 SoC 설계 응용</dc:title>
  <dc:creator>VLSI</dc:creator>
  <cp:lastModifiedBy>김 민철</cp:lastModifiedBy>
  <cp:revision>835</cp:revision>
  <cp:lastPrinted>2016-09-01T04:53:57Z</cp:lastPrinted>
  <dcterms:created xsi:type="dcterms:W3CDTF">2007-01-01T01:06:38Z</dcterms:created>
  <dcterms:modified xsi:type="dcterms:W3CDTF">2018-08-28T08:49:14Z</dcterms:modified>
</cp:coreProperties>
</file>